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Bricolage Grotesque ExtraBold"/>
      <p:bold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zPcDmXxrzo6f//hWYcqR921dc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22" Type="http://schemas.openxmlformats.org/officeDocument/2006/relationships/font" Target="fonts/CenturyGothic-italic.fntdata"/><Relationship Id="rId21" Type="http://schemas.openxmlformats.org/officeDocument/2006/relationships/font" Target="fonts/CenturyGothic-bold.fntdata"/><Relationship Id="rId24" Type="http://customschemas.google.com/relationships/presentationmetadata" Target="metadata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BricolageGrotesqueExtraBold-bold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565525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660900" y="0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3896975"/>
            <a:ext cx="3565525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9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9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3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4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7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7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da64fd007_0_0:notes"/>
          <p:cNvSpPr/>
          <p:nvPr>
            <p:ph idx="2" type="sldImg"/>
          </p:nvPr>
        </p:nvSpPr>
        <p:spPr>
          <a:xfrm>
            <a:off x="-273050" y="1828800"/>
            <a:ext cx="8775600" cy="493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6da64fd007_0_0:notes"/>
          <p:cNvSpPr txBox="1"/>
          <p:nvPr>
            <p:ph idx="1" type="body"/>
          </p:nvPr>
        </p:nvSpPr>
        <p:spPr>
          <a:xfrm>
            <a:off x="822325" y="7040563"/>
            <a:ext cx="65850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6da64fd007_0_0:notes"/>
          <p:cNvSpPr txBox="1"/>
          <p:nvPr>
            <p:ph idx="12" type="sldNum"/>
          </p:nvPr>
        </p:nvSpPr>
        <p:spPr>
          <a:xfrm>
            <a:off x="4660900" y="13896975"/>
            <a:ext cx="3567000" cy="733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8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8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/>
          <p:nvPr>
            <p:ph type="ctrTitle"/>
          </p:nvPr>
        </p:nvSpPr>
        <p:spPr>
          <a:xfrm>
            <a:off x="1385946" y="1737361"/>
            <a:ext cx="10590790" cy="39954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640"/>
              <a:buFont typeface="Century Gothic"/>
              <a:buNone/>
              <a:defRPr sz="86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" type="subTitle"/>
          </p:nvPr>
        </p:nvSpPr>
        <p:spPr>
          <a:xfrm>
            <a:off x="1385946" y="5732856"/>
            <a:ext cx="10590790" cy="1033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192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SzPts val="1728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SzPts val="1536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/>
          <p:nvPr>
            <p:ph type="title"/>
          </p:nvPr>
        </p:nvSpPr>
        <p:spPr>
          <a:xfrm>
            <a:off x="1385948" y="3434080"/>
            <a:ext cx="10590788" cy="22987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" type="body"/>
          </p:nvPr>
        </p:nvSpPr>
        <p:spPr>
          <a:xfrm>
            <a:off x="1385946" y="5732857"/>
            <a:ext cx="10590790" cy="103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2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" type="body"/>
          </p:nvPr>
        </p:nvSpPr>
        <p:spPr>
          <a:xfrm>
            <a:off x="1323975" y="2472690"/>
            <a:ext cx="5275607" cy="5034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8328" lvl="0" marL="457200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indent="-326136" lvl="1" marL="91440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indent="-313944" lvl="2" marL="13716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3pPr>
            <a:lvl4pPr indent="-301752" lvl="3" marL="1828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indent="-301751" lvl="4" marL="22860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indent="-301751" lvl="5" marL="27432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indent="-301751" lvl="6" marL="32004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indent="-301752" lvl="7" marL="36576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indent="-301752" lvl="8" marL="4114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51" name="Google Shape;51;p23"/>
          <p:cNvSpPr txBox="1"/>
          <p:nvPr>
            <p:ph idx="2" type="body"/>
          </p:nvPr>
        </p:nvSpPr>
        <p:spPr>
          <a:xfrm>
            <a:off x="6785392" y="2467311"/>
            <a:ext cx="5275609" cy="5040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8328" lvl="0" marL="457200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indent="-326136" lvl="1" marL="91440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indent="-313944" lvl="2" marL="13716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3pPr>
            <a:lvl4pPr indent="-301752" lvl="3" marL="1828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indent="-301751" lvl="4" marL="22860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indent="-301751" lvl="5" marL="27432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indent="-301751" lvl="6" marL="32004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indent="-301752" lvl="7" marL="36576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indent="-301752" lvl="8" marL="4114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52" name="Google Shape;52;p23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" type="body"/>
          </p:nvPr>
        </p:nvSpPr>
        <p:spPr>
          <a:xfrm>
            <a:off x="1323975" y="2286000"/>
            <a:ext cx="5275606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58" name="Google Shape;58;p24"/>
          <p:cNvSpPr txBox="1"/>
          <p:nvPr>
            <p:ph idx="2" type="body"/>
          </p:nvPr>
        </p:nvSpPr>
        <p:spPr>
          <a:xfrm>
            <a:off x="1323975" y="3017520"/>
            <a:ext cx="5275607" cy="449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8328" lvl="0" marL="457200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indent="-326136" lvl="1" marL="91440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indent="-313944" lvl="2" marL="13716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3pPr>
            <a:lvl4pPr indent="-301752" lvl="3" marL="1828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indent="-301751" lvl="4" marL="22860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indent="-301751" lvl="5" marL="27432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indent="-301751" lvl="6" marL="32004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indent="-301752" lvl="7" marL="36576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indent="-301752" lvl="8" marL="4114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59" name="Google Shape;59;p24"/>
          <p:cNvSpPr txBox="1"/>
          <p:nvPr>
            <p:ph idx="3" type="body"/>
          </p:nvPr>
        </p:nvSpPr>
        <p:spPr>
          <a:xfrm>
            <a:off x="6785395" y="2286000"/>
            <a:ext cx="5275607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60" name="Google Shape;60;p24"/>
          <p:cNvSpPr txBox="1"/>
          <p:nvPr>
            <p:ph idx="4" type="body"/>
          </p:nvPr>
        </p:nvSpPr>
        <p:spPr>
          <a:xfrm>
            <a:off x="6785395" y="3017520"/>
            <a:ext cx="5275607" cy="449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8328" lvl="0" marL="457200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indent="-326136" lvl="1" marL="91440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indent="-313944" lvl="2" marL="13716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3pPr>
            <a:lvl4pPr indent="-301752" lvl="3" marL="1828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indent="-301751" lvl="4" marL="22860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indent="-301751" lvl="5" marL="27432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indent="-301751" lvl="6" marL="32004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indent="-301752" lvl="7" marL="36576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indent="-301752" lvl="8" marL="4114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61" name="Google Shape;61;p24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7"/>
          <p:cNvSpPr txBox="1"/>
          <p:nvPr>
            <p:ph type="title"/>
          </p:nvPr>
        </p:nvSpPr>
        <p:spPr>
          <a:xfrm>
            <a:off x="1385944" y="1737360"/>
            <a:ext cx="4081277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Century Gothic"/>
              <a:buNone/>
              <a:defRPr b="0" sz="288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" type="body"/>
          </p:nvPr>
        </p:nvSpPr>
        <p:spPr>
          <a:xfrm>
            <a:off x="5741540" y="1737360"/>
            <a:ext cx="6235196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0520" lvl="0" marL="457200" algn="l">
              <a:spcBef>
                <a:spcPts val="1200"/>
              </a:spcBef>
              <a:spcAft>
                <a:spcPts val="0"/>
              </a:spcAft>
              <a:buSzPts val="1920"/>
              <a:buChar char="►"/>
              <a:defRPr sz="2400"/>
            </a:lvl1pPr>
            <a:lvl2pPr indent="-338328" lvl="1" marL="914400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2pPr>
            <a:lvl3pPr indent="-326136" lvl="2" marL="137160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3pPr>
            <a:lvl4pPr indent="-313944" lvl="3" marL="18288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4pPr>
            <a:lvl5pPr indent="-313944" lvl="4" marL="22860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5pPr>
            <a:lvl6pPr indent="-313944" lvl="5" marL="27432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6pPr>
            <a:lvl7pPr indent="-313944" lvl="6" marL="32004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7pPr>
            <a:lvl8pPr indent="-313944" lvl="7" marL="36576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8pPr>
            <a:lvl9pPr indent="-313944" lvl="8" marL="41148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9pPr>
          </a:lstStyle>
          <a:p/>
        </p:txBody>
      </p:sp>
      <p:sp>
        <p:nvSpPr>
          <p:cNvPr id="76" name="Google Shape;76;p27"/>
          <p:cNvSpPr txBox="1"/>
          <p:nvPr>
            <p:ph idx="2" type="body"/>
          </p:nvPr>
        </p:nvSpPr>
        <p:spPr>
          <a:xfrm>
            <a:off x="1385944" y="3755137"/>
            <a:ext cx="4081276" cy="3474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title"/>
          </p:nvPr>
        </p:nvSpPr>
        <p:spPr>
          <a:xfrm>
            <a:off x="1384689" y="2225030"/>
            <a:ext cx="6111487" cy="18897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20"/>
              <a:buFont typeface="Century Gothic"/>
              <a:buNone/>
              <a:defRPr b="0" sz="432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/>
          <p:nvPr>
            <p:ph idx="2" type="pic"/>
          </p:nvPr>
        </p:nvSpPr>
        <p:spPr>
          <a:xfrm>
            <a:off x="8339455" y="1371600"/>
            <a:ext cx="3840480" cy="54864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3" name="Google Shape;83;p28"/>
          <p:cNvSpPr txBox="1"/>
          <p:nvPr>
            <p:ph idx="1" type="body"/>
          </p:nvPr>
        </p:nvSpPr>
        <p:spPr>
          <a:xfrm>
            <a:off x="1385945" y="4389120"/>
            <a:ext cx="6101975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84" name="Google Shape;84;p28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type="title"/>
          </p:nvPr>
        </p:nvSpPr>
        <p:spPr>
          <a:xfrm>
            <a:off x="1385948" y="5760704"/>
            <a:ext cx="10590788" cy="68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Century Gothic"/>
              <a:buNone/>
              <a:defRPr b="0" sz="288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9"/>
          <p:cNvSpPr/>
          <p:nvPr>
            <p:ph idx="2" type="pic"/>
          </p:nvPr>
        </p:nvSpPr>
        <p:spPr>
          <a:xfrm>
            <a:off x="1385946" y="822960"/>
            <a:ext cx="10590790" cy="4368799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90" name="Google Shape;90;p29"/>
          <p:cNvSpPr txBox="1"/>
          <p:nvPr>
            <p:ph idx="1" type="body"/>
          </p:nvPr>
        </p:nvSpPr>
        <p:spPr>
          <a:xfrm>
            <a:off x="1385947" y="6440790"/>
            <a:ext cx="10590787" cy="592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91" name="Google Shape;91;p29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/>
          <p:nvPr>
            <p:ph type="title"/>
          </p:nvPr>
        </p:nvSpPr>
        <p:spPr>
          <a:xfrm>
            <a:off x="1385945" y="1737360"/>
            <a:ext cx="10590791" cy="237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760"/>
              <a:buFont typeface="Century Gothic"/>
              <a:buNone/>
              <a:defRPr sz="576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0"/>
          <p:cNvSpPr txBox="1"/>
          <p:nvPr>
            <p:ph idx="1" type="body"/>
          </p:nvPr>
        </p:nvSpPr>
        <p:spPr>
          <a:xfrm>
            <a:off x="1385945" y="4389120"/>
            <a:ext cx="10590791" cy="283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97" name="Google Shape;97;p30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0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 txBox="1"/>
          <p:nvPr>
            <p:ph type="title"/>
          </p:nvPr>
        </p:nvSpPr>
        <p:spPr>
          <a:xfrm>
            <a:off x="1889762" y="1737360"/>
            <a:ext cx="9599178" cy="2788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760"/>
              <a:buFont typeface="Century Gothic"/>
              <a:buNone/>
              <a:defRPr sz="576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1"/>
          <p:cNvSpPr txBox="1"/>
          <p:nvPr>
            <p:ph idx="1" type="body"/>
          </p:nvPr>
        </p:nvSpPr>
        <p:spPr>
          <a:xfrm>
            <a:off x="2316481" y="4525409"/>
            <a:ext cx="8735579" cy="410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b="0" i="0" sz="1679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03" name="Google Shape;103;p31"/>
          <p:cNvSpPr txBox="1"/>
          <p:nvPr>
            <p:ph idx="2" type="body"/>
          </p:nvPr>
        </p:nvSpPr>
        <p:spPr>
          <a:xfrm>
            <a:off x="1385945" y="5220788"/>
            <a:ext cx="10590791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04" name="Google Shape;104;p31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1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1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3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39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31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39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2"/>
          <p:cNvSpPr txBox="1"/>
          <p:nvPr>
            <p:ph type="title"/>
          </p:nvPr>
        </p:nvSpPr>
        <p:spPr>
          <a:xfrm>
            <a:off x="1385945" y="3749041"/>
            <a:ext cx="10590792" cy="19838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" type="body"/>
          </p:nvPr>
        </p:nvSpPr>
        <p:spPr>
          <a:xfrm>
            <a:off x="1385945" y="5732857"/>
            <a:ext cx="10590791" cy="103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2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2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/>
              <a:buNone/>
              <a:defRPr sz="50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3"/>
          <p:cNvSpPr txBox="1"/>
          <p:nvPr>
            <p:ph idx="1" type="body"/>
          </p:nvPr>
        </p:nvSpPr>
        <p:spPr>
          <a:xfrm>
            <a:off x="759537" y="2377440"/>
            <a:ext cx="3536239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18" name="Google Shape;118;p33"/>
          <p:cNvSpPr txBox="1"/>
          <p:nvPr>
            <p:ph idx="2" type="body"/>
          </p:nvPr>
        </p:nvSpPr>
        <p:spPr>
          <a:xfrm>
            <a:off x="782956" y="3200400"/>
            <a:ext cx="3512820" cy="43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19" name="Google Shape;119;p33"/>
          <p:cNvSpPr txBox="1"/>
          <p:nvPr>
            <p:ph idx="3" type="body"/>
          </p:nvPr>
        </p:nvSpPr>
        <p:spPr>
          <a:xfrm>
            <a:off x="4660392" y="2377440"/>
            <a:ext cx="3523489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20" name="Google Shape;120;p33"/>
          <p:cNvSpPr txBox="1"/>
          <p:nvPr>
            <p:ph idx="4" type="body"/>
          </p:nvPr>
        </p:nvSpPr>
        <p:spPr>
          <a:xfrm>
            <a:off x="4647727" y="3200400"/>
            <a:ext cx="3536153" cy="43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21" name="Google Shape;121;p33"/>
          <p:cNvSpPr txBox="1"/>
          <p:nvPr>
            <p:ph idx="5" type="body"/>
          </p:nvPr>
        </p:nvSpPr>
        <p:spPr>
          <a:xfrm>
            <a:off x="8549640" y="2377440"/>
            <a:ext cx="3518536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22" name="Google Shape;122;p33"/>
          <p:cNvSpPr txBox="1"/>
          <p:nvPr>
            <p:ph idx="6" type="body"/>
          </p:nvPr>
        </p:nvSpPr>
        <p:spPr>
          <a:xfrm>
            <a:off x="8549640" y="3200400"/>
            <a:ext cx="3518536" cy="43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cxnSp>
        <p:nvCxnSpPr>
          <p:cNvPr id="123" name="Google Shape;123;p33"/>
          <p:cNvCxnSpPr/>
          <p:nvPr/>
        </p:nvCxnSpPr>
        <p:spPr>
          <a:xfrm>
            <a:off x="4471370" y="2560320"/>
            <a:ext cx="0" cy="475488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33"/>
          <p:cNvCxnSpPr/>
          <p:nvPr/>
        </p:nvCxnSpPr>
        <p:spPr>
          <a:xfrm>
            <a:off x="8354672" y="2560320"/>
            <a:ext cx="0" cy="4760258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33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/>
              <a:buNone/>
              <a:defRPr sz="50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" type="body"/>
          </p:nvPr>
        </p:nvSpPr>
        <p:spPr>
          <a:xfrm>
            <a:off x="782956" y="5101139"/>
            <a:ext cx="3528060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31" name="Google Shape;131;p34"/>
          <p:cNvSpPr/>
          <p:nvPr>
            <p:ph idx="2" type="pic"/>
          </p:nvPr>
        </p:nvSpPr>
        <p:spPr>
          <a:xfrm>
            <a:off x="782956" y="2651760"/>
            <a:ext cx="3528060" cy="18288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2" name="Google Shape;132;p34"/>
          <p:cNvSpPr txBox="1"/>
          <p:nvPr>
            <p:ph idx="3" type="body"/>
          </p:nvPr>
        </p:nvSpPr>
        <p:spPr>
          <a:xfrm>
            <a:off x="782956" y="5792654"/>
            <a:ext cx="3528060" cy="791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33" name="Google Shape;133;p34"/>
          <p:cNvSpPr txBox="1"/>
          <p:nvPr>
            <p:ph idx="4" type="body"/>
          </p:nvPr>
        </p:nvSpPr>
        <p:spPr>
          <a:xfrm>
            <a:off x="4667251" y="5101139"/>
            <a:ext cx="3516630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34" name="Google Shape;134;p34"/>
          <p:cNvSpPr/>
          <p:nvPr>
            <p:ph idx="5" type="pic"/>
          </p:nvPr>
        </p:nvSpPr>
        <p:spPr>
          <a:xfrm>
            <a:off x="4667249" y="2651760"/>
            <a:ext cx="3516630" cy="18288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5" name="Google Shape;135;p34"/>
          <p:cNvSpPr txBox="1"/>
          <p:nvPr>
            <p:ph idx="6" type="body"/>
          </p:nvPr>
        </p:nvSpPr>
        <p:spPr>
          <a:xfrm>
            <a:off x="4665627" y="5792653"/>
            <a:ext cx="3521287" cy="791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36" name="Google Shape;136;p34"/>
          <p:cNvSpPr txBox="1"/>
          <p:nvPr>
            <p:ph idx="7" type="body"/>
          </p:nvPr>
        </p:nvSpPr>
        <p:spPr>
          <a:xfrm>
            <a:off x="8549640" y="5101139"/>
            <a:ext cx="3518536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37" name="Google Shape;137;p34"/>
          <p:cNvSpPr/>
          <p:nvPr>
            <p:ph idx="8" type="pic"/>
          </p:nvPr>
        </p:nvSpPr>
        <p:spPr>
          <a:xfrm>
            <a:off x="8549639" y="2651760"/>
            <a:ext cx="3518536" cy="18288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8" name="Google Shape;138;p34"/>
          <p:cNvSpPr txBox="1"/>
          <p:nvPr>
            <p:ph idx="9" type="body"/>
          </p:nvPr>
        </p:nvSpPr>
        <p:spPr>
          <a:xfrm>
            <a:off x="8549491" y="5792650"/>
            <a:ext cx="3523196" cy="791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cxnSp>
        <p:nvCxnSpPr>
          <p:cNvPr id="139" name="Google Shape;139;p34"/>
          <p:cNvCxnSpPr/>
          <p:nvPr/>
        </p:nvCxnSpPr>
        <p:spPr>
          <a:xfrm>
            <a:off x="4471370" y="2560320"/>
            <a:ext cx="0" cy="475488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34"/>
          <p:cNvCxnSpPr/>
          <p:nvPr/>
        </p:nvCxnSpPr>
        <p:spPr>
          <a:xfrm>
            <a:off x="8354672" y="2560320"/>
            <a:ext cx="0" cy="4760258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34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4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4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idx="1" type="body"/>
          </p:nvPr>
        </p:nvSpPr>
        <p:spPr>
          <a:xfrm rot="5400000">
            <a:off x="4174611" y="-387134"/>
            <a:ext cx="5034577" cy="10735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7" name="Google Shape;147;p35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>
            <p:ph type="title"/>
          </p:nvPr>
        </p:nvSpPr>
        <p:spPr>
          <a:xfrm rot="5400000">
            <a:off x="7520941" y="2960371"/>
            <a:ext cx="6991350" cy="21031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 txBox="1"/>
          <p:nvPr>
            <p:ph idx="1" type="body"/>
          </p:nvPr>
        </p:nvSpPr>
        <p:spPr>
          <a:xfrm rot="5400000">
            <a:off x="2015491" y="-167638"/>
            <a:ext cx="6442709" cy="8907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3" name="Google Shape;153;p36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6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4.xml"/><Relationship Id="rId26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0.xml"/><Relationship Id="rId28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2.xml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.xml"/><Relationship Id="rId29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31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0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0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0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0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/>
              <a:buNone/>
              <a:defRPr b="0" i="0" sz="504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10"/>
          <p:cNvSpPr txBox="1"/>
          <p:nvPr>
            <p:ph idx="1" type="body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►"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8328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728"/>
              <a:buFont typeface="Noto Sans Symbols"/>
              <a:buChar char="►"/>
              <a:defRPr b="0" i="0" sz="216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6136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536"/>
              <a:buFont typeface="Noto Sans Symbols"/>
              <a:buChar char="►"/>
              <a:defRPr b="0" i="0" sz="192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3944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3944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3944" lvl="5" marL="27432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3944" lvl="6" marL="32004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3944" lvl="7" marL="36576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3944" lvl="8" marL="41148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"/>
          <p:cNvSpPr/>
          <p:nvPr/>
        </p:nvSpPr>
        <p:spPr>
          <a:xfrm>
            <a:off x="5981700" y="1752599"/>
            <a:ext cx="7854911" cy="2362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50"/>
              <a:buFont typeface="Bricolage Grotesque ExtraBold"/>
              <a:buNone/>
            </a:pPr>
            <a:r>
              <a:rPr b="1" i="0" lang="en-US" sz="4450" u="none" cap="none" strike="noStrike">
                <a:solidFill>
                  <a:srgbClr val="0C0C0C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Image Classification of Cats and Dogs Using CNN</a:t>
            </a:r>
            <a:endParaRPr b="0" i="0" sz="4450" u="none" cap="none" strike="noStrike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9563100" y="5257800"/>
            <a:ext cx="455295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4F2F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F2F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TANISHKA RUHELA</a:t>
            </a:r>
            <a:endParaRPr b="1" sz="3200">
              <a:solidFill>
                <a:srgbClr val="4F2F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"/>
          <p:cNvSpPr/>
          <p:nvPr/>
        </p:nvSpPr>
        <p:spPr>
          <a:xfrm>
            <a:off x="793790" y="138743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 ExtraBold"/>
              <a:buNone/>
            </a:pPr>
            <a:r>
              <a:rPr b="1" lang="en-US" sz="445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Conclusion</a:t>
            </a:r>
            <a:endParaRPr sz="4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793790" y="2549843"/>
            <a:ext cx="6407944" cy="2032754"/>
          </a:xfrm>
          <a:prstGeom prst="roundRect">
            <a:avLst>
              <a:gd fmla="val 4687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1020604" y="2776657"/>
            <a:ext cx="325028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Effective Classification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1020604" y="3267075"/>
            <a:ext cx="59543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CNNs prove highly effective for classifying cats and dogs, achieving high accuracy with complex image data.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7428548" y="2549843"/>
            <a:ext cx="6408063" cy="2032754"/>
          </a:xfrm>
          <a:prstGeom prst="roundRect">
            <a:avLst>
              <a:gd fmla="val 4687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9"/>
          <p:cNvSpPr/>
          <p:nvPr/>
        </p:nvSpPr>
        <p:spPr>
          <a:xfrm>
            <a:off x="7655362" y="2776657"/>
            <a:ext cx="311027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Critical Preprocessing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9"/>
          <p:cNvSpPr/>
          <p:nvPr/>
        </p:nvSpPr>
        <p:spPr>
          <a:xfrm>
            <a:off x="7655362" y="3267075"/>
            <a:ext cx="595443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Robust data augmentation and meticulous preprocessing are paramount for successful model training and performance.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9"/>
          <p:cNvSpPr/>
          <p:nvPr/>
        </p:nvSpPr>
        <p:spPr>
          <a:xfrm>
            <a:off x="793790" y="4809411"/>
            <a:ext cx="6407944" cy="2032754"/>
          </a:xfrm>
          <a:prstGeom prst="roundRect">
            <a:avLst>
              <a:gd fmla="val 4687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9"/>
          <p:cNvSpPr/>
          <p:nvPr/>
        </p:nvSpPr>
        <p:spPr>
          <a:xfrm>
            <a:off x="1020604" y="5036225"/>
            <a:ext cx="315765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Balanced Architecture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p9"/>
          <p:cNvSpPr/>
          <p:nvPr/>
        </p:nvSpPr>
        <p:spPr>
          <a:xfrm>
            <a:off x="1020604" y="5526643"/>
            <a:ext cx="59543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 CNN architecture effectively balances complexity and safeguards against overfitting, ensuring reliable generalization.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7428548" y="4809411"/>
            <a:ext cx="6408063" cy="2032754"/>
          </a:xfrm>
          <a:prstGeom prst="roundRect">
            <a:avLst>
              <a:gd fmla="val 4687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9"/>
          <p:cNvSpPr/>
          <p:nvPr/>
        </p:nvSpPr>
        <p:spPr>
          <a:xfrm>
            <a:off x="7655362" y="5036225"/>
            <a:ext cx="389691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Foundation for Future Work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7655362" y="5526643"/>
            <a:ext cx="595443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This serves as a strong foundation for tackling more intricate multi-class image classification challenges in diverse domains.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/>
          <p:nvPr/>
        </p:nvSpPr>
        <p:spPr>
          <a:xfrm>
            <a:off x="793790" y="676632"/>
            <a:ext cx="1240833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 ExtraBold"/>
              <a:buNone/>
            </a:pPr>
            <a:r>
              <a:rPr b="1" lang="en-US" sz="445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Introduction to CNN for Image Classification</a:t>
            </a:r>
            <a:endParaRPr sz="4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793790" y="2148721"/>
            <a:ext cx="6407944" cy="121920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3657540" y="1839039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172" name="Google Shape;1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614" y="2009180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"/>
          <p:cNvSpPr/>
          <p:nvPr/>
        </p:nvSpPr>
        <p:spPr>
          <a:xfrm>
            <a:off x="1051084" y="2746177"/>
            <a:ext cx="301906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Hierarchical Features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CNNs automatically extract features like edges, textures, and shapes from images, building a robust understanding.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428548" y="2148721"/>
            <a:ext cx="6408063" cy="121920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0292298" y="1839039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177" name="Google Shape;17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6371" y="2009180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"/>
          <p:cNvSpPr/>
          <p:nvPr/>
        </p:nvSpPr>
        <p:spPr>
          <a:xfrm>
            <a:off x="7685842" y="2746177"/>
            <a:ext cx="305169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Image Task Efficiency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They excel in image classification, object detection, and segmentation, outperforming traditional methods.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182" name="Google Shape;18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1614" y="4979551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"/>
          <p:cNvSpPr/>
          <p:nvPr/>
        </p:nvSpPr>
        <p:spPr>
          <a:xfrm>
            <a:off x="1051084" y="5716548"/>
            <a:ext cx="29800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Layered Architecture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1051084" y="6206966"/>
            <a:ext cx="589335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Key components include convolutional, pooling, and fully connected layers that process and refine visual information.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187" name="Google Shape;18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6371" y="4979551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"/>
          <p:cNvSpPr/>
          <p:nvPr/>
        </p:nvSpPr>
        <p:spPr>
          <a:xfrm>
            <a:off x="7685842" y="5716548"/>
            <a:ext cx="285869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Automated Learning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7685842" y="6206966"/>
            <a:ext cx="589347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CNNs learn features directly from data, eliminating the need for manual, time-consuming feature engineering.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"/>
          <p:cNvSpPr/>
          <p:nvPr/>
        </p:nvSpPr>
        <p:spPr>
          <a:xfrm>
            <a:off x="623768" y="490061"/>
            <a:ext cx="6928485" cy="556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00"/>
              <a:buFont typeface="Bricolage Grotesque ExtraBold"/>
              <a:buNone/>
            </a:pPr>
            <a:r>
              <a:rPr b="1" lang="en-US" sz="350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Dataset Overview: Cats vs Dogs</a:t>
            </a:r>
            <a:endParaRPr sz="3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623768" y="1474589"/>
            <a:ext cx="6474023" cy="570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00"/>
              <a:buFont typeface="Montserrat"/>
              <a:buNone/>
            </a:pP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We utilized the </a:t>
            </a:r>
            <a:r>
              <a:rPr b="1"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Kaggle Dogs vs Cats dataset</a:t>
            </a: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a widely recognized benchmark in binary image classification.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3768" y="2205276"/>
            <a:ext cx="6474023" cy="570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00"/>
              <a:buFont typeface="Montserrat"/>
              <a:buNone/>
            </a:pP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This comprehensive dataset contains a total of </a:t>
            </a:r>
            <a:r>
              <a:rPr b="1"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25,000 images</a:t>
            </a: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providing ample data for robust model training.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623768" y="2935962"/>
            <a:ext cx="6474023" cy="570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00"/>
              <a:buFont typeface="Montserrat"/>
              <a:buNone/>
            </a:pP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It features a balanced distribution of approximately </a:t>
            </a:r>
            <a:r>
              <a:rPr b="1"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12,500 cat images</a:t>
            </a: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12,500 dog images</a:t>
            </a: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preventing class bias.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199" name="Google Shape;1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0228" y="1514713"/>
            <a:ext cx="6474023" cy="647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00"/>
              <a:buFont typeface="Montserrat"/>
              <a:buNone/>
            </a:pP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Images exhibit considerable variation in size and background complexity, mimicking real-world scenarios.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"/>
          <p:cNvSpPr/>
          <p:nvPr/>
        </p:nvSpPr>
        <p:spPr>
          <a:xfrm>
            <a:off x="787956" y="619601"/>
            <a:ext cx="10762059" cy="703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00"/>
              <a:buFont typeface="Bricolage Grotesque ExtraBold"/>
              <a:buNone/>
            </a:pPr>
            <a:r>
              <a:rPr b="1" lang="en-US" sz="440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Data Preprocessing and Augmentation</a:t>
            </a:r>
            <a:endParaRPr sz="4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07" name="Google Shape;2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956" y="1773555"/>
            <a:ext cx="6527244" cy="90058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"/>
          <p:cNvSpPr/>
          <p:nvPr/>
        </p:nvSpPr>
        <p:spPr>
          <a:xfrm>
            <a:off x="1013103" y="2899291"/>
            <a:ext cx="2814399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Image Resizing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1013103" y="3386138"/>
            <a:ext cx="6076950" cy="1080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All images are uniformly resized to a consistent dimension, typically 200x200 pixels, to standardize input for the CNN.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10" name="Google Shape;2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1773555"/>
            <a:ext cx="6527244" cy="9005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"/>
          <p:cNvSpPr/>
          <p:nvPr/>
        </p:nvSpPr>
        <p:spPr>
          <a:xfrm>
            <a:off x="7540347" y="2899291"/>
            <a:ext cx="2814399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Pixel Normalization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7540347" y="3386138"/>
            <a:ext cx="6076950" cy="1080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Pixel values are normalized to a 0-1 range, accelerating convergence during model training and improving stability.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13" name="Google Shape;21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956" y="4691777"/>
            <a:ext cx="6527244" cy="90058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"/>
          <p:cNvSpPr/>
          <p:nvPr/>
        </p:nvSpPr>
        <p:spPr>
          <a:xfrm>
            <a:off x="1013103" y="5817513"/>
            <a:ext cx="3648551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Augmentation Techniques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1013103" y="6304359"/>
            <a:ext cx="6076950" cy="1080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 (rotation, flipping, color jitter) enriches the dataset, enhancing model robustness and preventing overfitting.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16" name="Google Shape;21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691777"/>
            <a:ext cx="6527244" cy="90058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"/>
          <p:cNvSpPr/>
          <p:nvPr/>
        </p:nvSpPr>
        <p:spPr>
          <a:xfrm>
            <a:off x="7540347" y="5817513"/>
            <a:ext cx="2814399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Dataset Splitting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7540347" y="6304359"/>
            <a:ext cx="6076950" cy="1080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 dataset is commonly split into 90% for training and 10% for validation to assess generalization performance effectively.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655796" y="542925"/>
            <a:ext cx="5664756" cy="585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650"/>
              <a:buFont typeface="Bricolage Grotesque ExtraBold"/>
              <a:buNone/>
            </a:pPr>
            <a:r>
              <a:rPr b="1" lang="en-US" sz="365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CNN Model Architecture</a:t>
            </a:r>
            <a:endParaRPr sz="36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655796" y="1503164"/>
            <a:ext cx="187285" cy="1124307"/>
          </a:xfrm>
          <a:prstGeom prst="roundRect">
            <a:avLst>
              <a:gd fmla="val 42024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1030367" y="1690449"/>
            <a:ext cx="2589609" cy="292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Bricolage Grotesque ExtraBold"/>
              <a:buNone/>
            </a:pPr>
            <a:r>
              <a:rPr b="1" lang="en-US" sz="18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Conv2D Layers &amp; ReLU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1030367" y="2095500"/>
            <a:ext cx="12944237" cy="29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50"/>
              <a:buFont typeface="Montserrat"/>
              <a:buNone/>
            </a:pPr>
            <a:r>
              <a:rPr lang="en-US" sz="14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Multiple Conv2D layers with ReLU activation meticulously extract increasingly complex features from the images.</a:t>
            </a:r>
            <a:endParaRPr sz="1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936784" y="2767965"/>
            <a:ext cx="187285" cy="1124307"/>
          </a:xfrm>
          <a:prstGeom prst="roundRect">
            <a:avLst>
              <a:gd fmla="val 42024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311354" y="2955250"/>
            <a:ext cx="2342317" cy="292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Bricolage Grotesque ExtraBold"/>
              <a:buNone/>
            </a:pPr>
            <a:r>
              <a:rPr b="1" lang="en-US" sz="18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MaxPooling Layers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1311354" y="3360301"/>
            <a:ext cx="12663249" cy="29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50"/>
              <a:buFont typeface="Montserrat"/>
              <a:buNone/>
            </a:pPr>
            <a:r>
              <a:rPr lang="en-US" sz="14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MaxPooling layers reduce spatial dimensions, retaining only the most salient information while decreasing computational load.</a:t>
            </a:r>
            <a:endParaRPr sz="1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1217890" y="4032766"/>
            <a:ext cx="187285" cy="1124307"/>
          </a:xfrm>
          <a:prstGeom prst="roundRect">
            <a:avLst>
              <a:gd fmla="val 42024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1592461" y="4220051"/>
            <a:ext cx="2342317" cy="292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Bricolage Grotesque ExtraBold"/>
              <a:buNone/>
            </a:pPr>
            <a:r>
              <a:rPr b="1" lang="en-US" sz="18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BatchNormalization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1592461" y="4625102"/>
            <a:ext cx="12382143" cy="29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50"/>
              <a:buFont typeface="Montserrat"/>
              <a:buNone/>
            </a:pPr>
            <a:r>
              <a:rPr lang="en-US" sz="14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BatchNormalization layers stabilize and accelerate training by normalizing activations in mini-batches.</a:t>
            </a:r>
            <a:endParaRPr sz="1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1498997" y="5297567"/>
            <a:ext cx="187285" cy="1124307"/>
          </a:xfrm>
          <a:prstGeom prst="roundRect">
            <a:avLst>
              <a:gd fmla="val 42024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1873568" y="5484852"/>
            <a:ext cx="2342317" cy="292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Bricolage Grotesque ExtraBold"/>
              <a:buNone/>
            </a:pPr>
            <a:r>
              <a:rPr b="1" lang="en-US" sz="18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Dropout Layers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1873568" y="5889903"/>
            <a:ext cx="12101036" cy="29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50"/>
              <a:buFont typeface="Montserrat"/>
              <a:buNone/>
            </a:pPr>
            <a:r>
              <a:rPr lang="en-US" sz="14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Dropout layers strategically prevent overfitting by randomly deactivating a subset of neurons during training.</a:t>
            </a:r>
            <a:endParaRPr sz="1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1217890" y="6562368"/>
            <a:ext cx="187285" cy="1124307"/>
          </a:xfrm>
          <a:prstGeom prst="roundRect">
            <a:avLst>
              <a:gd fmla="val 42024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1592461" y="6749653"/>
            <a:ext cx="2342317" cy="292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Bricolage Grotesque ExtraBold"/>
              <a:buNone/>
            </a:pPr>
            <a:r>
              <a:rPr b="1" lang="en-US" sz="18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Sigmoid Activation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1592461" y="7154704"/>
            <a:ext cx="12382143" cy="29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50"/>
              <a:buFont typeface="Montserrat"/>
              <a:buNone/>
            </a:pPr>
            <a:r>
              <a:rPr lang="en-US" sz="14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 final layer utilizes a sigmoid activation function, producing a probability score for binary classification (cat or dog).</a:t>
            </a:r>
            <a:endParaRPr sz="1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"/>
          <p:cNvSpPr/>
          <p:nvPr/>
        </p:nvSpPr>
        <p:spPr>
          <a:xfrm>
            <a:off x="648295" y="509349"/>
            <a:ext cx="5095280" cy="578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88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600"/>
              <a:buFont typeface="Bricolage Grotesque ExtraBold"/>
              <a:buNone/>
            </a:pPr>
            <a:r>
              <a:rPr b="1" lang="en-US" sz="360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Model Training Details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46" name="Google Shape;2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295" y="1574363"/>
            <a:ext cx="6440924" cy="64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"/>
          <p:cNvSpPr/>
          <p:nvPr/>
        </p:nvSpPr>
        <p:spPr>
          <a:xfrm>
            <a:off x="7548801" y="1551146"/>
            <a:ext cx="4081582" cy="28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800"/>
              <a:buFont typeface="Bricolage Grotesque ExtraBold"/>
              <a:buNone/>
            </a:pPr>
            <a:r>
              <a:rPr b="1" lang="en-US" sz="180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Loss Function: Binary Crossentropy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7548801" y="2025729"/>
            <a:ext cx="6440924" cy="592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50"/>
              <a:buFont typeface="Montserrat"/>
              <a:buNone/>
            </a:pPr>
            <a:r>
              <a:rPr lang="en-US" sz="14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 model optimizes using Binary Crossentropy, ideally suited for two-class prediction problems, penalizing incorrect classifications.</a:t>
            </a:r>
            <a:endParaRPr sz="1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7548801" y="2803565"/>
            <a:ext cx="2315408" cy="28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800"/>
              <a:buFont typeface="Bricolage Grotesque ExtraBold"/>
              <a:buNone/>
            </a:pPr>
            <a:r>
              <a:rPr b="1" lang="en-US" sz="180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Optimizer: Adam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7548801" y="3278148"/>
            <a:ext cx="6440924" cy="592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50"/>
              <a:buFont typeface="Montserrat"/>
              <a:buNone/>
            </a:pPr>
            <a:r>
              <a:rPr lang="en-US" sz="14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Adam optimizer is employed for its adaptive learning rate capabilities, ensuring efficient and stable convergence.</a:t>
            </a:r>
            <a:endParaRPr sz="1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7548801" y="4055983"/>
            <a:ext cx="3315414" cy="28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800"/>
              <a:buFont typeface="Bricolage Grotesque ExtraBold"/>
              <a:buNone/>
            </a:pPr>
            <a:r>
              <a:rPr b="1" lang="en-US" sz="180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Training Epochs &amp; Batch Size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7548801" y="4530566"/>
            <a:ext cx="6440924" cy="592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50"/>
              <a:buFont typeface="Montserrat"/>
              <a:buNone/>
            </a:pPr>
            <a:r>
              <a:rPr lang="en-US" sz="14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Training typically spans 10-20 epochs, with batch sizes ranging from 32 to 256, balancing training speed and generalization.</a:t>
            </a:r>
            <a:endParaRPr sz="1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7548801" y="5308402"/>
            <a:ext cx="2315408" cy="28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800"/>
              <a:buFont typeface="Bricolage Grotesque ExtraBold"/>
              <a:buNone/>
            </a:pPr>
            <a:r>
              <a:rPr b="1" lang="en-US" sz="180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Monitoring Metrics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7548801" y="5782985"/>
            <a:ext cx="6440924" cy="88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50"/>
              <a:buFont typeface="Montserrat"/>
              <a:buNone/>
            </a:pPr>
            <a:r>
              <a:rPr lang="en-US" sz="14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Both training and validation accuracy and loss are rigorously monitored per epoch to track model performance and detect overfitting.</a:t>
            </a:r>
            <a:endParaRPr sz="1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"/>
          <p:cNvSpPr/>
          <p:nvPr/>
        </p:nvSpPr>
        <p:spPr>
          <a:xfrm>
            <a:off x="304800" y="233082"/>
            <a:ext cx="10889992" cy="1693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 ExtraBold"/>
              <a:buNone/>
            </a:pPr>
            <a:r>
              <a:rPr b="1" lang="en-US" sz="445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SNAPSHOTS</a:t>
            </a:r>
            <a:endParaRPr sz="4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Google Shape;261;p7"/>
          <p:cNvSpPr/>
          <p:nvPr/>
        </p:nvSpPr>
        <p:spPr>
          <a:xfrm>
            <a:off x="793790" y="28333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793790" y="3323749"/>
            <a:ext cx="637960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Century Gothic"/>
              <a:buNone/>
            </a:pPr>
            <a:r>
              <a:t/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13001149" y="2266474"/>
            <a:ext cx="835462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7456884" y="28333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13486509" y="3323750"/>
            <a:ext cx="350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Century Gothic"/>
              <a:buNone/>
            </a:pPr>
            <a:r>
              <a:t/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6319242" y="5092779"/>
            <a:ext cx="85415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793790" y="56596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793790" y="6150054"/>
            <a:ext cx="637960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Century Gothic"/>
              <a:buNone/>
            </a:pPr>
            <a:r>
              <a:t/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12878157" y="5092779"/>
            <a:ext cx="958453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7456884" y="5659636"/>
            <a:ext cx="336399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7456884" y="6150054"/>
            <a:ext cx="637972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Century Gothic"/>
              <a:buNone/>
            </a:pPr>
            <a:r>
              <a:t/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screenshot of a computer&#10;&#10;AI-generated content may be incorrect." id="272" name="Google Shape;272;p7"/>
          <p:cNvPicPr preferRelativeResize="0"/>
          <p:nvPr/>
        </p:nvPicPr>
        <p:blipFill rotWithShape="1">
          <a:blip r:embed="rId3">
            <a:alphaModFix/>
          </a:blip>
          <a:srcRect b="8220" l="0" r="0" t="11254"/>
          <a:stretch/>
        </p:blipFill>
        <p:spPr>
          <a:xfrm>
            <a:off x="1315775" y="1114000"/>
            <a:ext cx="12281450" cy="69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36da64fd007_0_0" title="Screenshot (273).png"/>
          <p:cNvPicPr preferRelativeResize="0"/>
          <p:nvPr/>
        </p:nvPicPr>
        <p:blipFill rotWithShape="1">
          <a:blip r:embed="rId3">
            <a:alphaModFix/>
          </a:blip>
          <a:srcRect b="4816" l="0" r="0" t="0"/>
          <a:stretch/>
        </p:blipFill>
        <p:spPr>
          <a:xfrm>
            <a:off x="152400" y="152400"/>
            <a:ext cx="13979924" cy="78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"/>
          <p:cNvSpPr/>
          <p:nvPr/>
        </p:nvSpPr>
        <p:spPr>
          <a:xfrm>
            <a:off x="679371" y="533757"/>
            <a:ext cx="6032302" cy="606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800"/>
              <a:buFont typeface="Bricolage Grotesque ExtraBold"/>
              <a:buNone/>
            </a:pPr>
            <a:r>
              <a:rPr b="1" lang="en-US" sz="380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Results and Visualization</a:t>
            </a:r>
            <a:endParaRPr sz="3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85" name="Google Shape;2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91" y="1616631"/>
            <a:ext cx="3121104" cy="3121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991" y="4892993"/>
            <a:ext cx="3121104" cy="312110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8"/>
          <p:cNvSpPr/>
          <p:nvPr/>
        </p:nvSpPr>
        <p:spPr>
          <a:xfrm flipH="1" rot="10800000">
            <a:off x="8552329" y="1928812"/>
            <a:ext cx="1447373" cy="1009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entury Gothic"/>
              <a:buNone/>
            </a:pPr>
            <a:r>
              <a:t/>
            </a: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7573327" y="2122884"/>
            <a:ext cx="6385203" cy="621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7573327" y="2937986"/>
            <a:ext cx="3123843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entury Gothic"/>
              <a:buNone/>
            </a:pPr>
            <a:r>
              <a:t/>
            </a: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7573327" y="3435310"/>
            <a:ext cx="6385203" cy="621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7573327" y="4250412"/>
            <a:ext cx="2426375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entury Gothic"/>
              <a:buNone/>
            </a:pPr>
            <a:r>
              <a:t/>
            </a: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7573327" y="4747736"/>
            <a:ext cx="6385203" cy="621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7573327" y="6060162"/>
            <a:ext cx="6385203" cy="931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screenshot of a computer&#10;&#10;AI-generated content may be incorrect." id="294" name="Google Shape;294;p8"/>
          <p:cNvPicPr preferRelativeResize="0"/>
          <p:nvPr/>
        </p:nvPicPr>
        <p:blipFill rotWithShape="1">
          <a:blip r:embed="rId5">
            <a:alphaModFix/>
          </a:blip>
          <a:srcRect b="27347" l="600" r="-399" t="11162"/>
          <a:stretch/>
        </p:blipFill>
        <p:spPr>
          <a:xfrm>
            <a:off x="4501730" y="1782385"/>
            <a:ext cx="9612380" cy="5679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2025-07-10T15:49:51Z</dcterms:created>
</cp:coreProperties>
</file>